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66" r:id="rId3"/>
    <p:sldId id="268" r:id="rId4"/>
    <p:sldId id="26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88231" autoAdjust="0"/>
  </p:normalViewPr>
  <p:slideViewPr>
    <p:cSldViewPr snapToGrid="0">
      <p:cViewPr varScale="1">
        <p:scale>
          <a:sx n="112" d="100"/>
          <a:sy n="112" d="100"/>
        </p:scale>
        <p:origin x="1488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D1EE7-6B0D-4442-B61C-069FE3D55308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A0687-C2A9-41E3-929D-7F3DB3F5F0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93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Copy elements and rename…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DA0687-C2A9-41E3-929D-7F3DB3F5F02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4537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FI"/>
              <a:t>Version 2023-0</a:t>
            </a:r>
            <a:r>
              <a:rPr lang="fi-FI"/>
              <a:t>2-01</a:t>
            </a:r>
            <a:endParaRPr lang="en-FI"/>
          </a:p>
          <a:p>
            <a:endParaRPr lang="en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DA0687-C2A9-41E3-929D-7F3DB3F5F02C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5361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Copy elements and rename…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DA0687-C2A9-41E3-929D-7F3DB3F5F02C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25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27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649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480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E7829-8100-D64E-B4B9-53F8842CB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645519-5E74-6141-B0D9-C4334FC4D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1C232-38F7-C24B-A592-DE371BC35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4A0B-C606-4C87-950E-9532710D2681}" type="datetime1">
              <a:rPr lang="fi-FI" smtClean="0"/>
              <a:t>1.2.2023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E1338-E694-824A-895A-6304A1FE3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EF06F-F128-7042-B4EB-C1AF97742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745663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8184-2510-D944-958E-12EF0B03E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FD04B-5E10-C242-A137-29F09D121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D44A1-A117-B245-9CBB-89ED2C1B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0BE4EA-FEF6-43C1-BC74-3DC6969DBA7C}" type="datetime1">
              <a:rPr lang="fi-FI" smtClean="0"/>
              <a:t>1.2.2023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C5CAA-93CA-FF45-8C6F-73CC90C0E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826F7-6A5E-BC45-99CF-EBC2D071A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A895793-318C-2948-90B9-5ABFC32B7DF4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4711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7D1DD-1978-CF4E-A447-84AEAA9D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054B57-EA65-2944-A4CD-187E4681B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29943-2DFD-8240-AC73-C81CF82C3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966D-D396-4AC9-B2A2-8208A06A7559}" type="datetime1">
              <a:rPr lang="fi-FI" smtClean="0"/>
              <a:t>1.2.2023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D7161-73E6-9148-A3D1-8D4222421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7E739-8E32-B14F-AD16-F16622120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036636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BEE47-9829-9649-A8C3-129DBDA01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28B40-E40A-F344-A306-254A8841B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34B2D-EFCE-9D44-953F-6A43600BB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55E96-2C79-6F47-996F-24D3A99C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F10-0280-46D1-A479-2F0E59B87906}" type="datetime1">
              <a:rPr lang="fi-FI" smtClean="0"/>
              <a:t>1.2.2023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9D079-D595-4644-BDEF-EA7CBE19B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F0D88-8144-4746-9E0D-2CB587029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88109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E84BD-F043-6C45-93D7-BF3B3BA9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EFD6B-FB0D-2248-AC6A-51B4B405B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D16A8-A8EC-6840-82BC-164A57896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B94435-DD91-824E-96C2-BA32D430E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AB505C-9ADA-C241-B541-D42272A532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53D656-03F6-F14D-AB0D-BA1F3B6B4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9F5-96BF-4520-B96E-8F1860CE3189}" type="datetime1">
              <a:rPr lang="fi-FI" smtClean="0"/>
              <a:t>1.2.2023</a:t>
            </a:fld>
            <a:endParaRPr lang="en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727829-788A-0041-9129-BDCDB46DC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280AB6-7BAB-C145-A5F6-23133C93E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22817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F47B-7113-C945-A5AC-E642F2AF1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792D52-7475-8445-95FD-81C6050B7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3BDA2-5C93-4F6C-B218-EE4655FB5AC3}" type="datetime1">
              <a:rPr lang="fi-FI" smtClean="0"/>
              <a:t>1.2.2023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8C263-9DD6-FB4F-B88A-E21CB0D90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72375C-5E09-5644-B296-05BF2A453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810161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BB32B4-0C0B-D84C-B43C-41116F78F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54AA-E8EB-4C2D-B3BE-679CE9176BFD}" type="datetime1">
              <a:rPr lang="fi-FI" smtClean="0"/>
              <a:t>1.2.2023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3747A2-A872-4747-9B85-C54774E85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B2313E-9D81-F64C-9849-E3D74CE47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436738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3A6BB-50B6-A545-AAA2-CDD3BD8CB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936A0-6D31-5E40-9658-A12D3E442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57ACDC-87DB-4945-AFEE-9CBAFA7A5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558BE-0B97-D444-B312-ADD77DA57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834A-00A8-490A-A5AB-A624071016D5}" type="datetime1">
              <a:rPr lang="fi-FI" smtClean="0"/>
              <a:t>1.2.2023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F992D-8942-2746-AE86-2B0545633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FACAF-DAA5-834A-8AD7-D4635141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633732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A208ACD-2DB7-4A7F-AAA2-208E685EA000}" type="datetimeFigureOut">
              <a:rPr lang="fi-FI" smtClean="0"/>
              <a:pPr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8BCD08B-A901-41B7-967B-9AB686A224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33813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7550C-B6C6-434D-8B83-67000FBC3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D6ABF7-E7B3-D94C-832F-46C4F8985E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2F3338-17E2-F34A-904B-732279089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7A5BB2-26E6-694D-936E-3D1BD025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6DA5-B916-466D-B1FE-5BB2E3C1ADC0}" type="datetime1">
              <a:rPr lang="fi-FI" smtClean="0"/>
              <a:t>1.2.2023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DCE7D-8D0D-8D4B-B0AC-4A12A5C9F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1BB48-186E-5444-88CF-B276966FF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575136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A773E-3C15-5A44-BBF0-F76251BD2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69505-78C9-F246-BB9B-DD33D9F2C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53B9B-18C2-C146-8BCD-B63D7B819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1C2C-E436-4B6C-A3AD-C278B7F79E39}" type="datetime1">
              <a:rPr lang="fi-FI" smtClean="0"/>
              <a:t>1.2.2023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0A029-E969-5742-9F31-B63E2263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87DB7-C1DD-1249-A3E6-4A5DC71A8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246764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113537-EA66-7444-AEDA-99BCEB2BB9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8DBFA6-70E7-EF44-8EC9-0B127F7D4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E35C1-E6EE-1844-9DFC-ACB6AA635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AF5F-5707-4DF6-A034-C887CF894E53}" type="datetime1">
              <a:rPr lang="fi-FI" smtClean="0"/>
              <a:t>1.2.2023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22B29-3D58-FD44-9561-3CC315332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04821-4EDF-CF43-B6DB-A7345FE2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73898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2153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5759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867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702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45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1971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8ACD-2DB7-4A7F-AAA2-208E685EA000}" type="datetimeFigureOut">
              <a:rPr lang="fi-FI" smtClean="0"/>
              <a:t>1.2.2023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CD08B-A901-41B7-967B-9AB686A22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0164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A208ACD-2DB7-4A7F-AAA2-208E685EA000}" type="datetimeFigureOut">
              <a:rPr lang="fi-FI" smtClean="0"/>
              <a:pPr/>
              <a:t>1.2.2023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8BCD08B-A901-41B7-967B-9AB686A224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412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072A56-BA74-EE45-9A06-F1C323E4C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B1E6F-8C73-774B-9622-DA1B73ED8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4A8C6-AE3C-AA4D-97E8-2BA144686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35F5C-01E8-4D1B-A1BB-39B3694670AE}" type="datetime1">
              <a:rPr lang="fi-FI" smtClean="0"/>
              <a:t>1.2.2023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7746C-AE7D-9743-8EA3-28960AC24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/>
              <a:t>Eero Hosiaisluoma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3B5EC-6EBD-AB4F-ABFF-AB23DF536C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95793-318C-2948-90B9-5ABFC32B7DF4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43779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yöristetty suorakulmio 4">
            <a:extLst>
              <a:ext uri="{FF2B5EF4-FFF2-40B4-BE49-F238E27FC236}">
                <a16:creationId xmlns:a16="http://schemas.microsoft.com/office/drawing/2014/main" id="{9A9D0E4F-EF33-DD7D-95EC-A3B8F754996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1640"/>
            </a:avLst>
          </a:prstGeom>
          <a:solidFill>
            <a:srgbClr val="57D3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AA375D8B-3226-46B1-FA0F-1EB4FCD946FD}"/>
              </a:ext>
            </a:extLst>
          </p:cNvPr>
          <p:cNvSpPr/>
          <p:nvPr/>
        </p:nvSpPr>
        <p:spPr>
          <a:xfrm>
            <a:off x="126124" y="613345"/>
            <a:ext cx="8287582" cy="1227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Services &amp; Products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D7705C78-E092-C35F-70DC-B4C172306B1C}"/>
              </a:ext>
            </a:extLst>
          </p:cNvPr>
          <p:cNvSpPr/>
          <p:nvPr/>
        </p:nvSpPr>
        <p:spPr>
          <a:xfrm>
            <a:off x="8478462" y="613345"/>
            <a:ext cx="3585310" cy="25162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Actors &amp; -Roles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AC1EE8C5-F7CF-F7B7-D304-AE1770327F33}"/>
              </a:ext>
            </a:extLst>
          </p:cNvPr>
          <p:cNvSpPr/>
          <p:nvPr/>
        </p:nvSpPr>
        <p:spPr>
          <a:xfrm>
            <a:off x="126124" y="1901998"/>
            <a:ext cx="8287582" cy="12275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Processes &amp; -Functions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ED66EA51-CBC8-0DF8-2702-60C0A4A4E349}"/>
              </a:ext>
            </a:extLst>
          </p:cNvPr>
          <p:cNvSpPr/>
          <p:nvPr/>
        </p:nvSpPr>
        <p:spPr>
          <a:xfrm>
            <a:off x="8478461" y="3200827"/>
            <a:ext cx="3585311" cy="3506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Data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BDCD06E2-8640-E474-372E-23B4E7607BBB}"/>
              </a:ext>
            </a:extLst>
          </p:cNvPr>
          <p:cNvSpPr/>
          <p:nvPr/>
        </p:nvSpPr>
        <p:spPr>
          <a:xfrm>
            <a:off x="126124" y="4989312"/>
            <a:ext cx="8287582" cy="1718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Applications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B7A81F6D-30F1-4CD6-461A-818C77BC5C1B}"/>
              </a:ext>
            </a:extLst>
          </p:cNvPr>
          <p:cNvSpPr/>
          <p:nvPr/>
        </p:nvSpPr>
        <p:spPr>
          <a:xfrm>
            <a:off x="126123" y="3200827"/>
            <a:ext cx="8287583" cy="171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Application Services / IT-services 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9" name="Pyöristetty suorakulmio 28">
            <a:extLst>
              <a:ext uri="{FF2B5EF4-FFF2-40B4-BE49-F238E27FC236}">
                <a16:creationId xmlns:a16="http://schemas.microsoft.com/office/drawing/2014/main" id="{91D7D196-51A6-C149-0DE1-6E886DAAC612}"/>
              </a:ext>
            </a:extLst>
          </p:cNvPr>
          <p:cNvSpPr/>
          <p:nvPr/>
        </p:nvSpPr>
        <p:spPr>
          <a:xfrm>
            <a:off x="126124" y="84386"/>
            <a:ext cx="11937649" cy="46790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57D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Name: </a:t>
            </a: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Outcome(s): </a:t>
            </a: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Pyöristetty suorakulmio 2"/>
          <p:cNvSpPr/>
          <p:nvPr/>
        </p:nvSpPr>
        <p:spPr>
          <a:xfrm>
            <a:off x="4789865" y="84381"/>
            <a:ext cx="2614313" cy="467911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Capability analysis </a:t>
            </a:r>
          </a:p>
        </p:txBody>
      </p:sp>
      <p:sp>
        <p:nvSpPr>
          <p:cNvPr id="190" name="Pyöristetty suorakulmio 7">
            <a:extLst>
              <a:ext uri="{FF2B5EF4-FFF2-40B4-BE49-F238E27FC236}">
                <a16:creationId xmlns:a16="http://schemas.microsoft.com/office/drawing/2014/main" id="{8C04B2B8-BB28-5DAA-D86F-6EBAE7D31EFB}"/>
              </a:ext>
            </a:extLst>
          </p:cNvPr>
          <p:cNvSpPr/>
          <p:nvPr/>
        </p:nvSpPr>
        <p:spPr>
          <a:xfrm>
            <a:off x="191431" y="3404568"/>
            <a:ext cx="1080000" cy="432000"/>
          </a:xfrm>
          <a:prstGeom prst="roundRect">
            <a:avLst/>
          </a:prstGeom>
          <a:solidFill>
            <a:srgbClr val="57D3FF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Application Service</a:t>
            </a:r>
          </a:p>
        </p:txBody>
      </p:sp>
      <p:sp>
        <p:nvSpPr>
          <p:cNvPr id="219" name="Pyöristetty suorakulmio 218">
            <a:extLst>
              <a:ext uri="{FF2B5EF4-FFF2-40B4-BE49-F238E27FC236}">
                <a16:creationId xmlns:a16="http://schemas.microsoft.com/office/drawing/2014/main" id="{ECC55CF3-C1B5-F1C4-328F-A957BD8F8319}"/>
              </a:ext>
            </a:extLst>
          </p:cNvPr>
          <p:cNvSpPr/>
          <p:nvPr/>
        </p:nvSpPr>
        <p:spPr>
          <a:xfrm>
            <a:off x="191431" y="5211355"/>
            <a:ext cx="1080000" cy="432000"/>
          </a:xfrm>
          <a:prstGeom prst="roundRect">
            <a:avLst>
              <a:gd name="adj" fmla="val 0"/>
            </a:avLst>
          </a:prstGeom>
          <a:solidFill>
            <a:srgbClr val="57D3FF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Application</a:t>
            </a:r>
          </a:p>
        </p:txBody>
      </p:sp>
      <p:sp>
        <p:nvSpPr>
          <p:cNvPr id="240" name="Pyöristetty suorakulmio 239">
            <a:extLst>
              <a:ext uri="{FF2B5EF4-FFF2-40B4-BE49-F238E27FC236}">
                <a16:creationId xmlns:a16="http://schemas.microsoft.com/office/drawing/2014/main" id="{37761733-C707-46E0-B1F8-B46C1FAB812F}"/>
              </a:ext>
            </a:extLst>
          </p:cNvPr>
          <p:cNvSpPr/>
          <p:nvPr/>
        </p:nvSpPr>
        <p:spPr>
          <a:xfrm>
            <a:off x="8544489" y="3404568"/>
            <a:ext cx="1080000" cy="432000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Information / Data</a:t>
            </a:r>
          </a:p>
        </p:txBody>
      </p:sp>
      <p:sp>
        <p:nvSpPr>
          <p:cNvPr id="246" name="Pyöristetty suorakulmio 245">
            <a:extLst>
              <a:ext uri="{FF2B5EF4-FFF2-40B4-BE49-F238E27FC236}">
                <a16:creationId xmlns:a16="http://schemas.microsoft.com/office/drawing/2014/main" id="{97CB5F64-3CB2-8553-5AF3-B66E45972143}"/>
              </a:ext>
            </a:extLst>
          </p:cNvPr>
          <p:cNvSpPr/>
          <p:nvPr/>
        </p:nvSpPr>
        <p:spPr>
          <a:xfrm>
            <a:off x="8539829" y="818814"/>
            <a:ext cx="1080000" cy="43200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Actor / Role</a:t>
            </a:r>
          </a:p>
        </p:txBody>
      </p:sp>
      <p:sp>
        <p:nvSpPr>
          <p:cNvPr id="252" name="Pyöristetty suorakulmio 251">
            <a:extLst>
              <a:ext uri="{FF2B5EF4-FFF2-40B4-BE49-F238E27FC236}">
                <a16:creationId xmlns:a16="http://schemas.microsoft.com/office/drawing/2014/main" id="{803A10F8-562F-2ACA-870C-2FC17DC25627}"/>
              </a:ext>
            </a:extLst>
          </p:cNvPr>
          <p:cNvSpPr/>
          <p:nvPr/>
        </p:nvSpPr>
        <p:spPr>
          <a:xfrm>
            <a:off x="191431" y="819600"/>
            <a:ext cx="1080000" cy="43200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Service</a:t>
            </a:r>
          </a:p>
        </p:txBody>
      </p:sp>
      <p:sp>
        <p:nvSpPr>
          <p:cNvPr id="266" name="Nuoli oikealle 265">
            <a:extLst>
              <a:ext uri="{FF2B5EF4-FFF2-40B4-BE49-F238E27FC236}">
                <a16:creationId xmlns:a16="http://schemas.microsoft.com/office/drawing/2014/main" id="{BCA04431-815E-B770-8638-747FBA632747}"/>
              </a:ext>
            </a:extLst>
          </p:cNvPr>
          <p:cNvSpPr/>
          <p:nvPr/>
        </p:nvSpPr>
        <p:spPr>
          <a:xfrm>
            <a:off x="191431" y="2094820"/>
            <a:ext cx="1080000" cy="468000"/>
          </a:xfrm>
          <a:prstGeom prst="rightArrow">
            <a:avLst>
              <a:gd name="adj1" fmla="val 77586"/>
              <a:gd name="adj2" fmla="val 16509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Process</a:t>
            </a:r>
          </a:p>
        </p:txBody>
      </p:sp>
      <p:sp>
        <p:nvSpPr>
          <p:cNvPr id="2" name="Pyöristetty suorakulmio 1">
            <a:extLst>
              <a:ext uri="{FF2B5EF4-FFF2-40B4-BE49-F238E27FC236}">
                <a16:creationId xmlns:a16="http://schemas.microsoft.com/office/drawing/2014/main" id="{D8B7B88E-BDE4-E6B2-7788-F30EA26F35BD}"/>
              </a:ext>
            </a:extLst>
          </p:cNvPr>
          <p:cNvSpPr/>
          <p:nvPr/>
        </p:nvSpPr>
        <p:spPr>
          <a:xfrm>
            <a:off x="197404" y="2634105"/>
            <a:ext cx="1080000" cy="43200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Function</a:t>
            </a:r>
          </a:p>
        </p:txBody>
      </p:sp>
    </p:spTree>
    <p:extLst>
      <p:ext uri="{BB962C8B-B14F-4D97-AF65-F5344CB8AC3E}">
        <p14:creationId xmlns:p14="http://schemas.microsoft.com/office/powerpoint/2010/main" val="873417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Questions to be analyzed &amp; filled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What behavior is included?</a:t>
            </a:r>
          </a:p>
          <a:p>
            <a:pPr lvl="1"/>
            <a:r>
              <a:rPr lang="fi-FI" i="1" dirty="0"/>
              <a:t>Business Processes</a:t>
            </a:r>
            <a:r>
              <a:rPr lang="fi-FI" dirty="0"/>
              <a:t>, </a:t>
            </a:r>
            <a:r>
              <a:rPr lang="fi-FI" i="1" dirty="0"/>
              <a:t>Business Functions</a:t>
            </a: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What services are provided to customers?</a:t>
            </a:r>
          </a:p>
          <a:p>
            <a:pPr lvl="1"/>
            <a:r>
              <a:rPr lang="fi-FI" i="1" dirty="0"/>
              <a:t>Business Services</a:t>
            </a: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Who are performing the behavior?</a:t>
            </a:r>
          </a:p>
          <a:p>
            <a:pPr lvl="1"/>
            <a:r>
              <a:rPr lang="fi-FI" i="1" dirty="0"/>
              <a:t>Business Actor</a:t>
            </a:r>
            <a:r>
              <a:rPr lang="fi-FI" dirty="0"/>
              <a:t> - organizations, org. Units, groupsteams etc. Also customer groups can be listed (optional)</a:t>
            </a:r>
          </a:p>
          <a:p>
            <a:pPr lvl="1"/>
            <a:r>
              <a:rPr lang="fi-FI" i="1" dirty="0"/>
              <a:t>Business Rol</a:t>
            </a:r>
            <a:r>
              <a:rPr lang="fi-FI" dirty="0"/>
              <a:t>es - mitä osaamisrooleja toiminnassa tarvitaan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What information and/or data is handled in the behavior?</a:t>
            </a:r>
          </a:p>
          <a:p>
            <a:pPr lvl="1"/>
            <a:r>
              <a:rPr lang="fi-FI" i="1" dirty="0"/>
              <a:t>Business Concepts</a:t>
            </a:r>
            <a:r>
              <a:rPr lang="fi-FI" dirty="0"/>
              <a:t>, </a:t>
            </a:r>
            <a:r>
              <a:rPr lang="fi-FI" i="1" dirty="0"/>
              <a:t>Data Objects</a:t>
            </a: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Which (business) applications are used?</a:t>
            </a:r>
          </a:p>
          <a:p>
            <a:pPr lvl="1"/>
            <a:r>
              <a:rPr lang="fi-FI" i="1" dirty="0"/>
              <a:t>Applications</a:t>
            </a:r>
            <a:endParaRPr lang="fi-FI" dirty="0"/>
          </a:p>
          <a:p>
            <a:pPr lvl="1"/>
            <a:r>
              <a:rPr lang="fi-FI" dirty="0"/>
              <a:t>Also, with which </a:t>
            </a:r>
            <a:r>
              <a:rPr lang="fi-FI" i="1" dirty="0"/>
              <a:t>technologies</a:t>
            </a:r>
            <a:r>
              <a:rPr lang="fi-FI" dirty="0"/>
              <a:t> (</a:t>
            </a:r>
            <a:r>
              <a:rPr lang="fi-FI" i="1" dirty="0"/>
              <a:t>System Softwares</a:t>
            </a:r>
            <a:r>
              <a:rPr lang="fi-FI" dirty="0"/>
              <a:t>) the applications are implemented (optional)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What application services are provided by the applications?</a:t>
            </a:r>
          </a:p>
          <a:p>
            <a:pPr lvl="1"/>
            <a:r>
              <a:rPr lang="fi-FI" i="1" dirty="0"/>
              <a:t>Application Services, </a:t>
            </a:r>
            <a:r>
              <a:rPr lang="fi-FI" dirty="0"/>
              <a:t>also IT-services</a:t>
            </a:r>
            <a:r>
              <a:rPr lang="fi-FI" i="1" dirty="0"/>
              <a:t> </a:t>
            </a:r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E5431B-4392-6DB2-6A68-3A2F654AE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Eero Hosiaisluoma 2022</a:t>
            </a:r>
          </a:p>
        </p:txBody>
      </p:sp>
      <p:sp>
        <p:nvSpPr>
          <p:cNvPr id="5" name="Pyöristetty suorakulmio 4">
            <a:extLst>
              <a:ext uri="{FF2B5EF4-FFF2-40B4-BE49-F238E27FC236}">
                <a16:creationId xmlns:a16="http://schemas.microsoft.com/office/drawing/2014/main" id="{45DC54BF-4A85-D2B1-698E-91C224C5F0A7}"/>
              </a:ext>
            </a:extLst>
          </p:cNvPr>
          <p:cNvSpPr/>
          <p:nvPr/>
        </p:nvSpPr>
        <p:spPr>
          <a:xfrm>
            <a:off x="4789865" y="84381"/>
            <a:ext cx="2614313" cy="426995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Capability analysis </a:t>
            </a:r>
          </a:p>
        </p:txBody>
      </p:sp>
    </p:spTree>
    <p:extLst>
      <p:ext uri="{BB962C8B-B14F-4D97-AF65-F5344CB8AC3E}">
        <p14:creationId xmlns:p14="http://schemas.microsoft.com/office/powerpoint/2010/main" val="806286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yöristetty suorakulmio 4">
            <a:extLst>
              <a:ext uri="{FF2B5EF4-FFF2-40B4-BE49-F238E27FC236}">
                <a16:creationId xmlns:a16="http://schemas.microsoft.com/office/drawing/2014/main" id="{9A9D0E4F-EF33-DD7D-95EC-A3B8F754996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1640"/>
            </a:avLst>
          </a:prstGeom>
          <a:solidFill>
            <a:srgbClr val="57D3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AA375D8B-3226-46B1-FA0F-1EB4FCD946FD}"/>
              </a:ext>
            </a:extLst>
          </p:cNvPr>
          <p:cNvSpPr/>
          <p:nvPr/>
        </p:nvSpPr>
        <p:spPr>
          <a:xfrm>
            <a:off x="126124" y="613345"/>
            <a:ext cx="5930637" cy="1227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Services &amp; Products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D7705C78-E092-C35F-70DC-B4C172306B1C}"/>
              </a:ext>
            </a:extLst>
          </p:cNvPr>
          <p:cNvSpPr/>
          <p:nvPr/>
        </p:nvSpPr>
        <p:spPr>
          <a:xfrm>
            <a:off x="6148507" y="613345"/>
            <a:ext cx="5929200" cy="1227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Actors &amp; -Roles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AC1EE8C5-F7CF-F7B7-D304-AE1770327F33}"/>
              </a:ext>
            </a:extLst>
          </p:cNvPr>
          <p:cNvSpPr/>
          <p:nvPr/>
        </p:nvSpPr>
        <p:spPr>
          <a:xfrm>
            <a:off x="126124" y="1901998"/>
            <a:ext cx="5930637" cy="12275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Processes &amp; -Functions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ED66EA51-CBC8-0DF8-2702-60C0A4A4E349}"/>
              </a:ext>
            </a:extLst>
          </p:cNvPr>
          <p:cNvSpPr/>
          <p:nvPr/>
        </p:nvSpPr>
        <p:spPr>
          <a:xfrm>
            <a:off x="6136863" y="1901998"/>
            <a:ext cx="5929200" cy="1227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Data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BDCD06E2-8640-E474-372E-23B4E7607BBB}"/>
              </a:ext>
            </a:extLst>
          </p:cNvPr>
          <p:cNvSpPr/>
          <p:nvPr/>
        </p:nvSpPr>
        <p:spPr>
          <a:xfrm>
            <a:off x="126124" y="4989312"/>
            <a:ext cx="11951583" cy="1718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Applications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B7A81F6D-30F1-4CD6-461A-818C77BC5C1B}"/>
              </a:ext>
            </a:extLst>
          </p:cNvPr>
          <p:cNvSpPr/>
          <p:nvPr/>
        </p:nvSpPr>
        <p:spPr>
          <a:xfrm>
            <a:off x="126124" y="3200827"/>
            <a:ext cx="11951583" cy="171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Application Services / IT-services 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9" name="Pyöristetty suorakulmio 28">
            <a:extLst>
              <a:ext uri="{FF2B5EF4-FFF2-40B4-BE49-F238E27FC236}">
                <a16:creationId xmlns:a16="http://schemas.microsoft.com/office/drawing/2014/main" id="{91D7D196-51A6-C149-0DE1-6E886DAAC612}"/>
              </a:ext>
            </a:extLst>
          </p:cNvPr>
          <p:cNvSpPr/>
          <p:nvPr/>
        </p:nvSpPr>
        <p:spPr>
          <a:xfrm>
            <a:off x="126124" y="84386"/>
            <a:ext cx="11937649" cy="46790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57D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</a:t>
            </a: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Outcome(s): </a:t>
            </a: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Pyöristetty suorakulmio 2"/>
          <p:cNvSpPr/>
          <p:nvPr/>
        </p:nvSpPr>
        <p:spPr>
          <a:xfrm>
            <a:off x="4789865" y="84381"/>
            <a:ext cx="2614313" cy="467911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Capability analysis </a:t>
            </a:r>
          </a:p>
        </p:txBody>
      </p:sp>
      <p:sp>
        <p:nvSpPr>
          <p:cNvPr id="2" name="Pyöristetty suorakulmio 7">
            <a:extLst>
              <a:ext uri="{FF2B5EF4-FFF2-40B4-BE49-F238E27FC236}">
                <a16:creationId xmlns:a16="http://schemas.microsoft.com/office/drawing/2014/main" id="{1AA3CE48-3B4B-5709-862B-BE7C4BF3B5F9}"/>
              </a:ext>
            </a:extLst>
          </p:cNvPr>
          <p:cNvSpPr/>
          <p:nvPr/>
        </p:nvSpPr>
        <p:spPr>
          <a:xfrm>
            <a:off x="191431" y="3404568"/>
            <a:ext cx="1080000" cy="432000"/>
          </a:xfrm>
          <a:prstGeom prst="roundRect">
            <a:avLst/>
          </a:prstGeom>
          <a:solidFill>
            <a:srgbClr val="57D3FF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Application Service</a:t>
            </a:r>
          </a:p>
        </p:txBody>
      </p:sp>
      <p:sp>
        <p:nvSpPr>
          <p:cNvPr id="4" name="Pyöristetty suorakulmio 3">
            <a:extLst>
              <a:ext uri="{FF2B5EF4-FFF2-40B4-BE49-F238E27FC236}">
                <a16:creationId xmlns:a16="http://schemas.microsoft.com/office/drawing/2014/main" id="{506C2547-3379-671D-9018-5919E286516E}"/>
              </a:ext>
            </a:extLst>
          </p:cNvPr>
          <p:cNvSpPr/>
          <p:nvPr/>
        </p:nvSpPr>
        <p:spPr>
          <a:xfrm>
            <a:off x="191431" y="5211355"/>
            <a:ext cx="1080000" cy="432000"/>
          </a:xfrm>
          <a:prstGeom prst="roundRect">
            <a:avLst>
              <a:gd name="adj" fmla="val 0"/>
            </a:avLst>
          </a:prstGeom>
          <a:solidFill>
            <a:srgbClr val="57D3FF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Application</a:t>
            </a:r>
          </a:p>
        </p:txBody>
      </p:sp>
      <p:sp>
        <p:nvSpPr>
          <p:cNvPr id="6" name="Pyöristetty suorakulmio 5">
            <a:extLst>
              <a:ext uri="{FF2B5EF4-FFF2-40B4-BE49-F238E27FC236}">
                <a16:creationId xmlns:a16="http://schemas.microsoft.com/office/drawing/2014/main" id="{773FCD63-189D-FF2E-4552-D9782D505CF4}"/>
              </a:ext>
            </a:extLst>
          </p:cNvPr>
          <p:cNvSpPr/>
          <p:nvPr/>
        </p:nvSpPr>
        <p:spPr>
          <a:xfrm>
            <a:off x="6187545" y="2094820"/>
            <a:ext cx="1080000" cy="432000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Information / Data</a:t>
            </a:r>
          </a:p>
        </p:txBody>
      </p:sp>
      <p:sp>
        <p:nvSpPr>
          <p:cNvPr id="7" name="Pyöristetty suorakulmio 6">
            <a:extLst>
              <a:ext uri="{FF2B5EF4-FFF2-40B4-BE49-F238E27FC236}">
                <a16:creationId xmlns:a16="http://schemas.microsoft.com/office/drawing/2014/main" id="{2A382039-D98F-7487-D475-62A412D1E1DC}"/>
              </a:ext>
            </a:extLst>
          </p:cNvPr>
          <p:cNvSpPr/>
          <p:nvPr/>
        </p:nvSpPr>
        <p:spPr>
          <a:xfrm>
            <a:off x="6182885" y="818814"/>
            <a:ext cx="1080000" cy="43200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Actor / Role</a:t>
            </a:r>
          </a:p>
        </p:txBody>
      </p:sp>
      <p:sp>
        <p:nvSpPr>
          <p:cNvPr id="8" name="Pyöristetty suorakulmio 7">
            <a:extLst>
              <a:ext uri="{FF2B5EF4-FFF2-40B4-BE49-F238E27FC236}">
                <a16:creationId xmlns:a16="http://schemas.microsoft.com/office/drawing/2014/main" id="{15FD1405-9C85-37B4-8C87-25D49BC41AA8}"/>
              </a:ext>
            </a:extLst>
          </p:cNvPr>
          <p:cNvSpPr/>
          <p:nvPr/>
        </p:nvSpPr>
        <p:spPr>
          <a:xfrm>
            <a:off x="191431" y="819600"/>
            <a:ext cx="1080000" cy="43200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Service</a:t>
            </a:r>
          </a:p>
        </p:txBody>
      </p:sp>
      <p:sp>
        <p:nvSpPr>
          <p:cNvPr id="9" name="Nuoli oikealle 8">
            <a:extLst>
              <a:ext uri="{FF2B5EF4-FFF2-40B4-BE49-F238E27FC236}">
                <a16:creationId xmlns:a16="http://schemas.microsoft.com/office/drawing/2014/main" id="{74EEB71E-07B6-F88C-9407-B21C52BFD0D5}"/>
              </a:ext>
            </a:extLst>
          </p:cNvPr>
          <p:cNvSpPr/>
          <p:nvPr/>
        </p:nvSpPr>
        <p:spPr>
          <a:xfrm>
            <a:off x="191431" y="2094820"/>
            <a:ext cx="1080000" cy="468000"/>
          </a:xfrm>
          <a:prstGeom prst="rightArrow">
            <a:avLst>
              <a:gd name="adj1" fmla="val 77586"/>
              <a:gd name="adj2" fmla="val 16509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Process</a:t>
            </a:r>
          </a:p>
        </p:txBody>
      </p:sp>
      <p:sp>
        <p:nvSpPr>
          <p:cNvPr id="10" name="Pyöristetty suorakulmio 9">
            <a:extLst>
              <a:ext uri="{FF2B5EF4-FFF2-40B4-BE49-F238E27FC236}">
                <a16:creationId xmlns:a16="http://schemas.microsoft.com/office/drawing/2014/main" id="{D64A5FB9-3DE5-163F-1492-A9ED7EF0FF01}"/>
              </a:ext>
            </a:extLst>
          </p:cNvPr>
          <p:cNvSpPr/>
          <p:nvPr/>
        </p:nvSpPr>
        <p:spPr>
          <a:xfrm>
            <a:off x="197404" y="2634105"/>
            <a:ext cx="1080000" cy="43200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Business Function</a:t>
            </a:r>
          </a:p>
        </p:txBody>
      </p:sp>
    </p:spTree>
    <p:extLst>
      <p:ext uri="{BB962C8B-B14F-4D97-AF65-F5344CB8AC3E}">
        <p14:creationId xmlns:p14="http://schemas.microsoft.com/office/powerpoint/2010/main" val="182278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223</Words>
  <Application>Microsoft Macintosh PowerPoint</Application>
  <PresentationFormat>Laajakuva</PresentationFormat>
  <Paragraphs>55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Office-teema</vt:lpstr>
      <vt:lpstr>2_Office Theme</vt:lpstr>
      <vt:lpstr>PowerPoint-esitys</vt:lpstr>
      <vt:lpstr>Questions to be analyzed &amp; filled </vt:lpstr>
      <vt:lpstr>PowerPoint-esitys</vt:lpstr>
    </vt:vector>
  </TitlesOfParts>
  <Company>Kela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Hosiaisluoma Eero</dc:creator>
  <cp:lastModifiedBy>Eero Hosiaisluoma</cp:lastModifiedBy>
  <cp:revision>66</cp:revision>
  <dcterms:created xsi:type="dcterms:W3CDTF">2022-11-25T09:23:42Z</dcterms:created>
  <dcterms:modified xsi:type="dcterms:W3CDTF">2023-02-01T10:40:50Z</dcterms:modified>
</cp:coreProperties>
</file>